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Min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hQx5WrBx4/ufKIIv4bDqCyaeb9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22" Type="http://schemas.openxmlformats.org/officeDocument/2006/relationships/font" Target="fonts/Mina-regular.fntdata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Min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c4699909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dc4699909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dc4699909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e7cdedb67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de7cdedb67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de7cdedb67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109bce75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2f109bce75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2f109bce75b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09da239ad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f09da239ad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2f09da239ad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09da239a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f09da239a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f09da239ad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c46999090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dc46999090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dc46999090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c46999090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dc46999090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2dc46999090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c46999090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dc46999090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dc46999090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c46999090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dc46999090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dc46999090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e7cdedb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de7cdedb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de7cdedb6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de7cdedb6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de7cdedb6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de7cdedb6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e7cdedb6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de7cdedb6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de7cdedb67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e7cdedb67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de7cdedb6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de7cdedb67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0d57d23d50_0_36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30d57d23d50_0_36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30d57d23d50_0_36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0d57d23d50_0_39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30d57d23d50_0_39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30d57d23d50_0_3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0d57d23d50_0_39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ona tytułowa - 5 zdjęć">
  <p:cSld name="strona tytułowa - 5 zdjęć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d57d23d50_0_401"/>
          <p:cNvSpPr/>
          <p:nvPr/>
        </p:nvSpPr>
        <p:spPr>
          <a:xfrm>
            <a:off x="0" y="0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0d57d23d50_0_401"/>
          <p:cNvSpPr/>
          <p:nvPr/>
        </p:nvSpPr>
        <p:spPr>
          <a:xfrm>
            <a:off x="11695113" y="0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 with medium confidence" id="57" name="Google Shape;57;g30d57d23d50_0_4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05325" y="4672013"/>
            <a:ext cx="3289300" cy="21764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0d57d23d50_0_401"/>
          <p:cNvSpPr txBox="1"/>
          <p:nvPr>
            <p:ph type="ctrTitle"/>
          </p:nvPr>
        </p:nvSpPr>
        <p:spPr>
          <a:xfrm>
            <a:off x="1524000" y="596351"/>
            <a:ext cx="91440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>
                <a:latin typeface="Mina"/>
                <a:ea typeface="Mina"/>
                <a:cs typeface="Mina"/>
                <a:sym typeface="Mi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30d57d23d50_0_401"/>
          <p:cNvSpPr txBox="1"/>
          <p:nvPr>
            <p:ph idx="1" type="subTitle"/>
          </p:nvPr>
        </p:nvSpPr>
        <p:spPr>
          <a:xfrm>
            <a:off x="1524000" y="1282910"/>
            <a:ext cx="9144000" cy="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Mina"/>
                <a:ea typeface="Mina"/>
                <a:cs typeface="Mina"/>
                <a:sym typeface="Mi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g30d57d23d50_0_401"/>
          <p:cNvSpPr/>
          <p:nvPr>
            <p:ph idx="2" type="pic"/>
          </p:nvPr>
        </p:nvSpPr>
        <p:spPr>
          <a:xfrm flipH="1">
            <a:off x="1055610" y="2307153"/>
            <a:ext cx="3281400" cy="21759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g30d57d23d50_0_401"/>
          <p:cNvSpPr/>
          <p:nvPr>
            <p:ph idx="3" type="pic"/>
          </p:nvPr>
        </p:nvSpPr>
        <p:spPr>
          <a:xfrm flipH="1">
            <a:off x="4513918" y="2304859"/>
            <a:ext cx="3281400" cy="217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g30d57d23d50_0_401"/>
          <p:cNvSpPr/>
          <p:nvPr>
            <p:ph idx="4" type="pic"/>
          </p:nvPr>
        </p:nvSpPr>
        <p:spPr>
          <a:xfrm flipH="1">
            <a:off x="7972226" y="2304859"/>
            <a:ext cx="3281400" cy="21759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g30d57d23d50_0_401"/>
          <p:cNvSpPr/>
          <p:nvPr>
            <p:ph idx="5" type="pic"/>
          </p:nvPr>
        </p:nvSpPr>
        <p:spPr>
          <a:xfrm flipH="1">
            <a:off x="1055610" y="4674997"/>
            <a:ext cx="3281400" cy="2175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30d57d23d50_0_401"/>
          <p:cNvSpPr/>
          <p:nvPr>
            <p:ph idx="6" type="pic"/>
          </p:nvPr>
        </p:nvSpPr>
        <p:spPr>
          <a:xfrm flipH="1">
            <a:off x="7972226" y="4672703"/>
            <a:ext cx="3281400" cy="217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ona wprowadzająca">
  <p:cSld name="strona wprowadzająca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d57d23d50_0_412"/>
          <p:cNvSpPr/>
          <p:nvPr/>
        </p:nvSpPr>
        <p:spPr>
          <a:xfrm>
            <a:off x="0" y="0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30d57d23d50_0_412"/>
          <p:cNvSpPr/>
          <p:nvPr/>
        </p:nvSpPr>
        <p:spPr>
          <a:xfrm>
            <a:off x="496888" y="1385888"/>
            <a:ext cx="5789700" cy="858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68" name="Google Shape;68;g30d57d23d50_0_4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00375" y="5948363"/>
            <a:ext cx="1614488" cy="90963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30d57d23d50_0_412"/>
          <p:cNvSpPr/>
          <p:nvPr/>
        </p:nvSpPr>
        <p:spPr>
          <a:xfrm>
            <a:off x="8251825" y="896938"/>
            <a:ext cx="3429000" cy="5051400"/>
          </a:xfrm>
          <a:prstGeom prst="rect">
            <a:avLst/>
          </a:prstGeom>
          <a:noFill/>
          <a:ln cap="flat" cmpd="sng" w="28575">
            <a:solidFill>
              <a:srgbClr val="175F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30d57d23d50_0_412"/>
          <p:cNvSpPr/>
          <p:nvPr>
            <p:ph idx="2" type="pic"/>
          </p:nvPr>
        </p:nvSpPr>
        <p:spPr>
          <a:xfrm>
            <a:off x="7548668" y="1091372"/>
            <a:ext cx="3929100" cy="53436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g30d57d23d50_0_412"/>
          <p:cNvSpPr txBox="1"/>
          <p:nvPr>
            <p:ph idx="1" type="body"/>
          </p:nvPr>
        </p:nvSpPr>
        <p:spPr>
          <a:xfrm>
            <a:off x="1471608" y="2071687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strike="noStrike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30d57d23d50_0_412"/>
          <p:cNvSpPr txBox="1"/>
          <p:nvPr>
            <p:ph idx="3" type="body"/>
          </p:nvPr>
        </p:nvSpPr>
        <p:spPr>
          <a:xfrm>
            <a:off x="1257300" y="671514"/>
            <a:ext cx="5029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1" i="0" sz="35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n wyjazdu strona III">
  <p:cSld name="plan wyjazdu strona III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d57d23d50_0_420"/>
          <p:cNvSpPr/>
          <p:nvPr/>
        </p:nvSpPr>
        <p:spPr>
          <a:xfrm>
            <a:off x="0" y="0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75" name="Google Shape;75;g30d57d23d50_0_4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00375" y="5948363"/>
            <a:ext cx="1614488" cy="90963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0d57d23d50_0_420"/>
          <p:cNvSpPr/>
          <p:nvPr/>
        </p:nvSpPr>
        <p:spPr>
          <a:xfrm>
            <a:off x="8251825" y="896938"/>
            <a:ext cx="3429000" cy="5051400"/>
          </a:xfrm>
          <a:prstGeom prst="rect">
            <a:avLst/>
          </a:prstGeom>
          <a:noFill/>
          <a:ln cap="flat" cmpd="sng" w="28575">
            <a:solidFill>
              <a:srgbClr val="175F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0d57d23d50_0_420"/>
          <p:cNvSpPr/>
          <p:nvPr>
            <p:ph idx="2" type="pic"/>
          </p:nvPr>
        </p:nvSpPr>
        <p:spPr>
          <a:xfrm>
            <a:off x="7548668" y="1091372"/>
            <a:ext cx="3929100" cy="53436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g30d57d23d50_0_420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szty wyjazdu - wersja druga A">
  <p:cSld name="koszty wyjazdu - wersja druga A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d57d23d50_0_426"/>
          <p:cNvSpPr/>
          <p:nvPr/>
        </p:nvSpPr>
        <p:spPr>
          <a:xfrm>
            <a:off x="0" y="0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30d57d23d50_0_426"/>
          <p:cNvSpPr/>
          <p:nvPr/>
        </p:nvSpPr>
        <p:spPr>
          <a:xfrm>
            <a:off x="496888" y="1385888"/>
            <a:ext cx="5789700" cy="858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30d57d23d50_0_426"/>
          <p:cNvSpPr/>
          <p:nvPr/>
        </p:nvSpPr>
        <p:spPr>
          <a:xfrm>
            <a:off x="11695113" y="0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83" name="Google Shape;83;g30d57d23d50_0_4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9550" y="5948363"/>
            <a:ext cx="1612900" cy="90963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0d57d23d50_0_426"/>
          <p:cNvSpPr txBox="1"/>
          <p:nvPr>
            <p:ph idx="1" type="body"/>
          </p:nvPr>
        </p:nvSpPr>
        <p:spPr>
          <a:xfrm>
            <a:off x="1304920" y="471490"/>
            <a:ext cx="4838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i="0" sz="30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g30d57d23d50_0_426"/>
          <p:cNvSpPr txBox="1"/>
          <p:nvPr>
            <p:ph idx="2" type="body"/>
          </p:nvPr>
        </p:nvSpPr>
        <p:spPr>
          <a:xfrm>
            <a:off x="1304920" y="964406"/>
            <a:ext cx="48387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g30d57d23d50_0_426"/>
          <p:cNvSpPr txBox="1"/>
          <p:nvPr>
            <p:ph idx="3" type="body"/>
          </p:nvPr>
        </p:nvSpPr>
        <p:spPr>
          <a:xfrm>
            <a:off x="1304920" y="2543176"/>
            <a:ext cx="45531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g30d57d23d50_0_426"/>
          <p:cNvSpPr txBox="1"/>
          <p:nvPr>
            <p:ph idx="4" type="body"/>
          </p:nvPr>
        </p:nvSpPr>
        <p:spPr>
          <a:xfrm>
            <a:off x="6334130" y="2543176"/>
            <a:ext cx="45531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g30d57d23d50_0_426"/>
          <p:cNvSpPr txBox="1"/>
          <p:nvPr>
            <p:ph idx="5" type="body"/>
          </p:nvPr>
        </p:nvSpPr>
        <p:spPr>
          <a:xfrm>
            <a:off x="1304925" y="1971675"/>
            <a:ext cx="4553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szty wyjazdu - wersja trzecia B">
  <p:cSld name="koszty wyjazdu - wersja trzecia B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d57d23d50_0_436"/>
          <p:cNvSpPr/>
          <p:nvPr/>
        </p:nvSpPr>
        <p:spPr>
          <a:xfrm>
            <a:off x="0" y="9525"/>
            <a:ext cx="496800" cy="6858000"/>
          </a:xfrm>
          <a:prstGeom prst="rect">
            <a:avLst/>
          </a:prstGeom>
          <a:solidFill>
            <a:srgbClr val="175F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0d57d23d50_0_436"/>
          <p:cNvSpPr/>
          <p:nvPr/>
        </p:nvSpPr>
        <p:spPr>
          <a:xfrm>
            <a:off x="8251825" y="896938"/>
            <a:ext cx="3429000" cy="5051400"/>
          </a:xfrm>
          <a:prstGeom prst="rect">
            <a:avLst/>
          </a:prstGeom>
          <a:noFill/>
          <a:ln cap="flat" cmpd="sng" w="28575">
            <a:solidFill>
              <a:srgbClr val="175F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, company name&#10;&#10;Description automatically generated" id="92" name="Google Shape;92;g30d57d23d50_0_4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00375" y="5948363"/>
            <a:ext cx="1614488" cy="90963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0d57d23d50_0_436"/>
          <p:cNvSpPr txBox="1"/>
          <p:nvPr>
            <p:ph idx="1" type="body"/>
          </p:nvPr>
        </p:nvSpPr>
        <p:spPr>
          <a:xfrm>
            <a:off x="1304920" y="2185368"/>
            <a:ext cx="45531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g30d57d23d50_0_436"/>
          <p:cNvSpPr txBox="1"/>
          <p:nvPr>
            <p:ph idx="2" type="body"/>
          </p:nvPr>
        </p:nvSpPr>
        <p:spPr>
          <a:xfrm>
            <a:off x="1304925" y="1613867"/>
            <a:ext cx="4553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Mina"/>
                <a:ea typeface="Mina"/>
                <a:cs typeface="Mina"/>
                <a:sym typeface="Min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30d57d23d50_0_436"/>
          <p:cNvSpPr/>
          <p:nvPr>
            <p:ph idx="3" type="pic"/>
          </p:nvPr>
        </p:nvSpPr>
        <p:spPr>
          <a:xfrm>
            <a:off x="7548668" y="1091372"/>
            <a:ext cx="3929100" cy="53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0d57d23d50_0_36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30d57d23d50_0_36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0d57d23d50_0_36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30d57d23d50_0_36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30d57d23d50_0_3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0d57d23d50_0_37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30d57d23d50_0_37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30d57d23d50_0_37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30d57d23d50_0_3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0d57d23d50_0_37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30d57d23d50_0_3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0d57d23d50_0_37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30d57d23d50_0_37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30d57d23d50_0_37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0d57d23d50_0_383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30d57d23d50_0_3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0d57d23d50_0_38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0d57d23d50_0_38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30d57d23d50_0_38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30d57d23d50_0_38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30d57d23d50_0_3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0d57d23d50_0_39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30d57d23d50_0_3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0d57d23d50_0_3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30d57d23d50_0_35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30d57d23d50_0_3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5" Type="http://schemas.openxmlformats.org/officeDocument/2006/relationships/image" Target="../media/image20.jpg"/><Relationship Id="rId6" Type="http://schemas.openxmlformats.org/officeDocument/2006/relationships/image" Target="../media/image18.jpg"/><Relationship Id="rId7" Type="http://schemas.openxmlformats.org/officeDocument/2006/relationships/image" Target="../media/image8.jpg"/><Relationship Id="rId8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c46999090_0_0"/>
          <p:cNvSpPr txBox="1"/>
          <p:nvPr>
            <p:ph type="title"/>
          </p:nvPr>
        </p:nvSpPr>
        <p:spPr>
          <a:xfrm>
            <a:off x="415650" y="21454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PL" sz="4800">
                <a:latin typeface="Mina"/>
                <a:ea typeface="Mina"/>
                <a:cs typeface="Mina"/>
                <a:sym typeface="Mina"/>
              </a:rPr>
              <a:t>MJANMA</a:t>
            </a:r>
            <a:endParaRPr b="1" sz="4800">
              <a:latin typeface="Mina"/>
              <a:ea typeface="Mina"/>
              <a:cs typeface="Mina"/>
              <a:sym typeface="Mina"/>
            </a:endParaRPr>
          </a:p>
        </p:txBody>
      </p:sp>
      <p:sp>
        <p:nvSpPr>
          <p:cNvPr id="102" name="Google Shape;102;g2dc46999090_0_0"/>
          <p:cNvSpPr txBox="1"/>
          <p:nvPr>
            <p:ph idx="4294967295" type="subTitle"/>
          </p:nvPr>
        </p:nvSpPr>
        <p:spPr>
          <a:xfrm>
            <a:off x="415650" y="978058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PL" sz="1600" u="sng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rPr>
              <a:t>Rynek nieruchomości i prawa z nim związane na obszarze Mjanma</a:t>
            </a:r>
            <a:endParaRPr sz="1600" u="sng">
              <a:solidFill>
                <a:schemeClr val="dk1"/>
              </a:solidFill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PL" sz="1600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rPr>
              <a:t>Yangon - Jezioro Inle - Bagan - Mandalay + wypoczynek na Ngwesaung Beach</a:t>
            </a:r>
            <a:endParaRPr sz="1600">
              <a:solidFill>
                <a:schemeClr val="dk1"/>
              </a:solidFill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PL" sz="1600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rPr>
              <a:t>TERMIN: 20.01 - 05.02.2025</a:t>
            </a:r>
            <a:endParaRPr sz="1600">
              <a:solidFill>
                <a:schemeClr val="dk1"/>
              </a:solidFill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ina"/>
              <a:ea typeface="Mina"/>
              <a:cs typeface="Mina"/>
              <a:sym typeface="Mina"/>
            </a:endParaRPr>
          </a:p>
        </p:txBody>
      </p:sp>
      <p:pic>
        <p:nvPicPr>
          <p:cNvPr id="103" name="Google Shape;103;g2dc46999090_0_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65" l="0" r="0" t="268"/>
          <a:stretch/>
        </p:blipFill>
        <p:spPr>
          <a:xfrm>
            <a:off x="1055610" y="2307153"/>
            <a:ext cx="3281400" cy="21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dc46999090_0_0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3426" l="0" r="0" t="3436"/>
          <a:stretch/>
        </p:blipFill>
        <p:spPr>
          <a:xfrm>
            <a:off x="4513918" y="2304859"/>
            <a:ext cx="3281400" cy="21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dc46999090_0_0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247" l="0" r="0" t="248"/>
          <a:stretch/>
        </p:blipFill>
        <p:spPr>
          <a:xfrm flipH="1">
            <a:off x="7972228" y="2304859"/>
            <a:ext cx="3281398" cy="217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dc46999090_0_0"/>
          <p:cNvPicPr preferRelativeResize="0"/>
          <p:nvPr>
            <p:ph idx="5" type="pic"/>
          </p:nvPr>
        </p:nvPicPr>
        <p:blipFill rotWithShape="1">
          <a:blip r:embed="rId7">
            <a:alphaModFix/>
          </a:blip>
          <a:srcRect b="2024" l="0" r="0" t="2015"/>
          <a:stretch/>
        </p:blipFill>
        <p:spPr>
          <a:xfrm>
            <a:off x="1055610" y="4674997"/>
            <a:ext cx="3281400" cy="21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dc46999090_0_0"/>
          <p:cNvPicPr preferRelativeResize="0"/>
          <p:nvPr>
            <p:ph idx="6" type="pic"/>
          </p:nvPr>
        </p:nvPicPr>
        <p:blipFill rotWithShape="1">
          <a:blip r:embed="rId8">
            <a:alphaModFix/>
          </a:blip>
          <a:srcRect b="305" l="0" r="0" t="308"/>
          <a:stretch/>
        </p:blipFill>
        <p:spPr>
          <a:xfrm flipH="1">
            <a:off x="7972226" y="4672703"/>
            <a:ext cx="3281400" cy="21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de7cdedb67_0_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21" r="39532" t="0"/>
          <a:stretch/>
        </p:blipFill>
        <p:spPr>
          <a:xfrm>
            <a:off x="7548668" y="1091372"/>
            <a:ext cx="3929100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de7cdedb67_0_24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11.  NGWESAUNG BEACH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Przejazd prywatnym autobusem na 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birmańskie wybrzeże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. 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Podczas przejazdu, który zajmie około 5h prowadzone będą szkolenia.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Po drodze odwiedzimy miejscowość Basejn. Transfer do hotelu. Wieczorem czas na kąpiele, spacery po plaży, odpoczynek przy drinku. (B)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12-14. NGWESAUNG BEACH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Odpoczynek na rajskiej plaży - 15 km białego piasku, palmy, turkusowe wody Zatoki Bengalskiej. Tuż obok, w dżungli, nad rzeką, znajduje się obóz słoni. 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Codziennie po południu rozpoczynać się będą kolejne bloki warsztatów szkoleniowych nawiązujących do negocjacji technik sprzedażowych na rynku nieruchomości - razem 16h.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(B)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f109bce75b_0_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454" r="23538" t="0"/>
          <a:stretch/>
        </p:blipFill>
        <p:spPr>
          <a:xfrm>
            <a:off x="7548668" y="1091372"/>
            <a:ext cx="3929098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f109bce75b_0_6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15. PRZEJAZD DO YANGON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Powrót autobusem do Yangon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 i kontynuacja warsztatów zawodowych w trakcie podróży - 4 godz.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Po drodzę odwiedzimy pracownię produkcji parasoli Pathein, które symbolizują honor i duchowość. Nocleg w stolicy. (B)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16. WYLOT DO EUROPY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Rano, po śniadaniu odbędą się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 </a:t>
            </a:r>
            <a:r>
              <a:rPr b="1" lang="en-PL" sz="1200">
                <a:solidFill>
                  <a:schemeClr val="dk1"/>
                </a:solidFill>
                <a:latin typeface="Mina"/>
                <a:ea typeface="Mina"/>
                <a:cs typeface="Mina"/>
                <a:sym typeface="Mina"/>
              </a:rPr>
              <a:t>4 godziny szkoleniowe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warsztaty zawodowe na temat metod wycen nieruchomości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. Ostatnie chwile w kraju, czas na kupienie pamiątek i zjedzenie lokalnego dania. Po południu wylot z Yangon, przesiadka w Bangkoku. (B/D)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17. PRZYLOT DO POLSKI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Przylot do Warszawy wcześnie rano.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f09da239ad_0_6"/>
          <p:cNvSpPr txBox="1"/>
          <p:nvPr>
            <p:ph idx="1" type="body"/>
          </p:nvPr>
        </p:nvSpPr>
        <p:spPr>
          <a:xfrm>
            <a:off x="1304920" y="196740"/>
            <a:ext cx="4838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PL" sz="2600"/>
              <a:t>Cena wyjazdu</a:t>
            </a:r>
            <a:endParaRPr sz="2600"/>
          </a:p>
        </p:txBody>
      </p:sp>
      <p:sp>
        <p:nvSpPr>
          <p:cNvPr id="185" name="Google Shape;185;g2f09da239ad_0_6"/>
          <p:cNvSpPr txBox="1"/>
          <p:nvPr>
            <p:ph idx="2" type="body"/>
          </p:nvPr>
        </p:nvSpPr>
        <p:spPr>
          <a:xfrm>
            <a:off x="1304925" y="715725"/>
            <a:ext cx="97950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13.300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+ cena w PLN za główny bilet lotniczy - 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dla rzeczoznawców majątkowych 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PTRM w Gdańsku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*** 13.50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0 PLN + cena w PLN za główny bilet lotniczy - dla rzeczoznawców mająt. niebędących członkami PTRM w Gdańsku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</p:txBody>
      </p:sp>
      <p:sp>
        <p:nvSpPr>
          <p:cNvPr id="186" name="Google Shape;186;g2f09da239ad_0_6"/>
          <p:cNvSpPr txBox="1"/>
          <p:nvPr>
            <p:ph idx="3" type="body"/>
          </p:nvPr>
        </p:nvSpPr>
        <p:spPr>
          <a:xfrm>
            <a:off x="1304920" y="2543176"/>
            <a:ext cx="45531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bilet główny lotniczy z Polski do Mjanmy i z powrotem</a:t>
            </a:r>
            <a:r>
              <a:rPr lang="en-PL" sz="1400">
                <a:solidFill>
                  <a:srgbClr val="474747"/>
                </a:solidFill>
              </a:rPr>
              <a:t> (</a:t>
            </a:r>
            <a:r>
              <a:rPr lang="en-PL" sz="1400">
                <a:solidFill>
                  <a:srgbClr val="434343"/>
                </a:solidFill>
                <a:highlight>
                  <a:srgbClr val="FFFFFF"/>
                </a:highlight>
              </a:rPr>
              <a:t>aktualną cenę biletu uczestnik uzyska po przesłaniu zgłoszenia)</a:t>
            </a:r>
            <a:endParaRPr sz="1700"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2 </a:t>
            </a:r>
            <a:r>
              <a:rPr lang="en-PL" sz="1400"/>
              <a:t>loty wewnętrzne w Mjanmie,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zakwaterowanie w hotelach 4 i 5*, w Kalaw obiekt 3*, pok. 2 os,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wyżywienie: śniadania na całej trasie (B),  kolacja (D) wg programu,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transport lądowy po Mjanmie klimatyzowanym autokarem,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przejażdżki łodziami,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opiekę polskiego pilota,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400"/>
          </a:p>
        </p:txBody>
      </p:sp>
      <p:sp>
        <p:nvSpPr>
          <p:cNvPr id="187" name="Google Shape;187;g2f09da239ad_0_6"/>
          <p:cNvSpPr txBox="1"/>
          <p:nvPr>
            <p:ph idx="4" type="body"/>
          </p:nvPr>
        </p:nvSpPr>
        <p:spPr>
          <a:xfrm>
            <a:off x="6334130" y="2543176"/>
            <a:ext cx="4553100" cy="3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opiekę lokalnych przewodników,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bilety wstępu,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wizę do Mjanmy,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ubezpieczenie TU Signal Iduna, KL 100.000 EUR, NNW 30.000 PLN, bagaż 2.000 PLN,</a:t>
            </a:r>
            <a:endParaRPr sz="1400"/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na"/>
              <a:buChar char="-"/>
            </a:pPr>
            <a:r>
              <a:rPr lang="en-PL" sz="1400"/>
              <a:t>obowiązkowe składki na rzecz TFG i TFP.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400"/>
          </a:p>
        </p:txBody>
      </p:sp>
      <p:sp>
        <p:nvSpPr>
          <p:cNvPr id="188" name="Google Shape;188;g2f09da239ad_0_6"/>
          <p:cNvSpPr txBox="1"/>
          <p:nvPr>
            <p:ph idx="5" type="body"/>
          </p:nvPr>
        </p:nvSpPr>
        <p:spPr>
          <a:xfrm>
            <a:off x="1304925" y="1971675"/>
            <a:ext cx="4553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PL" sz="1900"/>
              <a:t>Cena zawiera: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09da239ad_0_19"/>
          <p:cNvSpPr txBox="1"/>
          <p:nvPr>
            <p:ph idx="1" type="body"/>
          </p:nvPr>
        </p:nvSpPr>
        <p:spPr>
          <a:xfrm>
            <a:off x="1589275" y="1736050"/>
            <a:ext cx="46584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ina"/>
              <a:buChar char="-"/>
            </a:pPr>
            <a:r>
              <a:rPr lang="en-PL" sz="1200"/>
              <a:t>350 USD obowiązkowa opłata płatna na miejscu pilotowi wyprawy,</a:t>
            </a:r>
            <a:endParaRPr sz="1200"/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ina"/>
              <a:buChar char="-"/>
            </a:pPr>
            <a:r>
              <a:rPr lang="en-PL" sz="1200"/>
              <a:t>pozostałego wyżywienia, poza codziennymi śniadaniami i trzema kolacjami w poszczególne dni,</a:t>
            </a:r>
            <a:endParaRPr sz="1200"/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ina"/>
              <a:buChar char="-"/>
            </a:pPr>
            <a:r>
              <a:rPr lang="en-PL" sz="1200"/>
              <a:t>napiwków, ok 40 usd/os.</a:t>
            </a:r>
            <a:endParaRPr sz="1200"/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ina"/>
              <a:buChar char="-"/>
            </a:pPr>
            <a:r>
              <a:rPr lang="en-PL" sz="1200"/>
              <a:t>dopłaty do pokoju 1 os. 775 USD.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i="1" lang="en-PL" sz="1200"/>
              <a:t>Uwagi</a:t>
            </a:r>
            <a:r>
              <a:rPr lang="en-PL" sz="1200"/>
              <a:t>:</a:t>
            </a:r>
            <a:endParaRPr sz="1200"/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ina"/>
              <a:buChar char="-"/>
            </a:pPr>
            <a:r>
              <a:rPr lang="en-PL" sz="1200"/>
              <a:t>cena skalkulowana dla grupy min. 16 osób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5" name="Google Shape;195;g2f09da239ad_0_19"/>
          <p:cNvSpPr txBox="1"/>
          <p:nvPr>
            <p:ph idx="2" type="body"/>
          </p:nvPr>
        </p:nvSpPr>
        <p:spPr>
          <a:xfrm>
            <a:off x="1049575" y="1177792"/>
            <a:ext cx="4553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PL" sz="1900"/>
              <a:t>Cena nie zawiera:</a:t>
            </a:r>
            <a:endParaRPr sz="1900"/>
          </a:p>
        </p:txBody>
      </p:sp>
      <p:pic>
        <p:nvPicPr>
          <p:cNvPr id="196" name="Google Shape;196;g2f09da239ad_0_19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2153" l="0" r="0" t="2153"/>
          <a:stretch/>
        </p:blipFill>
        <p:spPr>
          <a:xfrm>
            <a:off x="7548668" y="1091372"/>
            <a:ext cx="3929100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f09da239ad_0_19"/>
          <p:cNvSpPr txBox="1"/>
          <p:nvPr/>
        </p:nvSpPr>
        <p:spPr>
          <a:xfrm>
            <a:off x="1418575" y="4096375"/>
            <a:ext cx="49998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Koszty rezygnacji: do 100% zwrotu poniesionych kosztów, do kwoty 34.000 PLN, stawka </a:t>
            </a:r>
            <a:r>
              <a:rPr b="1"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4% </a:t>
            </a:r>
            <a:r>
              <a:rPr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ceny imprezy turystycznej płatna do 7 dni od podpisania Umowy lub w dniu podpisania umowy jeśli do wyjazdu pozostało mniej niż 30 dni. </a:t>
            </a:r>
            <a:r>
              <a:rPr b="1"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5,1 % </a:t>
            </a:r>
            <a:r>
              <a:rPr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- w przypadku rozszerzenia o następstwa chorób przewlekłych, covid, izolacja, kwarantanna.</a:t>
            </a:r>
            <a:endParaRPr sz="1100">
              <a:solidFill>
                <a:schemeClr val="dk2"/>
              </a:solidFill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Wpłaty dodatkowego ubezpieczenia od kosztów rezygnacji, należy dokonać na konto </a:t>
            </a:r>
            <a:r>
              <a:rPr b="1" lang="en-PL" sz="1100">
                <a:solidFill>
                  <a:schemeClr val="dk2"/>
                </a:solidFill>
                <a:latin typeface="Mina"/>
                <a:ea typeface="Mina"/>
                <a:cs typeface="Mina"/>
                <a:sym typeface="Mina"/>
              </a:rPr>
              <a:t>Arkadiusz Megger Meggertravel, Alior Bank S.A.: 85 2490 0005 0000 4530 7389 8196.</a:t>
            </a:r>
            <a:endParaRPr b="1" i="1"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dc46999090_0_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578" r="29401" t="0"/>
          <a:stretch/>
        </p:blipFill>
        <p:spPr>
          <a:xfrm>
            <a:off x="7548668" y="1091372"/>
            <a:ext cx="3929102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dc46999090_0_11"/>
          <p:cNvSpPr txBox="1"/>
          <p:nvPr>
            <p:ph idx="1" type="body"/>
          </p:nvPr>
        </p:nvSpPr>
        <p:spPr>
          <a:xfrm>
            <a:off x="1471608" y="2071687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/>
              <a:t>DZIEŃ 1. WYLOT Z POLSKI DO MJANMY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/>
              <a:t>Wylot z Warszawy do Mjanmy około południa, przesiadka w Doha.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/>
              <a:t>DZIEŃ 2. PRZYLOT DO YANGON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/>
              <a:t>Przylot do stolicy </a:t>
            </a:r>
            <a:r>
              <a:rPr b="1" lang="en-PL"/>
              <a:t>Mjanmy </a:t>
            </a:r>
            <a:r>
              <a:rPr lang="en-PL"/>
              <a:t>późnym popołudniem, przejazd do hotelu. Odpoczynek po podróży i kolacja powitalna. Wieczorem, w granicach dostępnego czasu, zwiedzanie okolicy. Zobaczymy m.in. Pogodę Shwedagon, jedno z najświętszych miejsc w Myanmarze, Świątynię Buddy Chaukhtatgyi oraz </a:t>
            </a:r>
            <a:r>
              <a:rPr lang="en-PL">
                <a:solidFill>
                  <a:srgbClr val="474747"/>
                </a:solidFill>
                <a:highlight>
                  <a:srgbClr val="FFFFFF"/>
                </a:highlight>
              </a:rPr>
              <a:t>Jezioro Kandawgyi</a:t>
            </a:r>
            <a:r>
              <a:rPr lang="en-PL"/>
              <a:t>. Punkty będziemy realizować pierwszego dnia w Yangon, bądź podczas kolejnej wizyty w stolicy. Wieczorem </a:t>
            </a:r>
            <a:r>
              <a:rPr b="1" lang="en-PL"/>
              <a:t>4 godz. warsztatów zawodowych.</a:t>
            </a:r>
            <a:r>
              <a:rPr lang="en-PL"/>
              <a:t> (D)</a:t>
            </a:r>
            <a:endParaRPr/>
          </a:p>
        </p:txBody>
      </p:sp>
      <p:sp>
        <p:nvSpPr>
          <p:cNvPr id="115" name="Google Shape;115;g2dc46999090_0_11"/>
          <p:cNvSpPr txBox="1"/>
          <p:nvPr>
            <p:ph idx="3" type="body"/>
          </p:nvPr>
        </p:nvSpPr>
        <p:spPr>
          <a:xfrm>
            <a:off x="1257300" y="671514"/>
            <a:ext cx="5029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00"/>
              <a:buNone/>
            </a:pPr>
            <a:r>
              <a:rPr lang="en-PL"/>
              <a:t>Program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dc46999090_0_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329" l="0" r="0" t="0"/>
          <a:stretch/>
        </p:blipFill>
        <p:spPr>
          <a:xfrm>
            <a:off x="7548668" y="1091372"/>
            <a:ext cx="3929101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dc46999090_0_18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3. LOT NAD JEZIORO INLE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Rano lot do Heho.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Jadąc z lotniska zobaczymy drewniany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klasztor Shweyanpyay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Dojazd nad Jezioro Inle, do hotelu.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Przed rozpoczęciem zwiedzania, w hotelu organizowane są 4h szkolenia dotyczące wycen nieruchomości na rynku zagranicznym.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Gdy skończymy dzisiejsze szkolenie, czeka nas wycieczka łódką po jeziorze - lokalny market, wizyta w wiosce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Innbawkhone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Zobaczymy pływające ogrody (farmy hydroponiczne) i wioski na wodzie. Poznamy wyjątkowe kobiety z plemienia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Padaung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(kobiety z miedzianymi obręczami na szyjach, powodujących ich nienaturalne wydłużenie). Nad Inle każda z wiosek specjalizuje się w innym rzemiośle. Spróbujemy miejscowych specjałów kulinarnych: ryby w stylu Inle, sałatki z liści zielonej herbaty, sałatki z zielonych pomidorów czy frangipani. Nocleg w rejonie Inle (dwie noce). (B)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2dc46999090_0_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3009" r="27989" t="0"/>
          <a:stretch/>
        </p:blipFill>
        <p:spPr>
          <a:xfrm>
            <a:off x="7548668" y="1091372"/>
            <a:ext cx="3929101" cy="53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dc46999090_0_24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4. JEZIORO INLE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PL" sz="1200">
                <a:latin typeface="Mina"/>
                <a:ea typeface="Mina"/>
                <a:cs typeface="Mina"/>
                <a:sym typeface="Mina"/>
              </a:rPr>
              <a:t>Na początek dnia, po śniadaniu, przewidywane jest 6h warsztatów zawodowych.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Następnie wybierzemy się na wycieczkę po 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Jeziorze Inle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, podczas której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poznamy zwyczaje lokalnej społeczności. Zobaczymy miejscowy targ kipiący kolorami, na którym spotykają się przedstawiciele różnych grup etnicznych oraz klasztor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Ngaphechaung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Zobaczymy tradycyjny sposób połowu ryb i rybaków, którzy wiosłują nogami. Po południu wizyta w wiosce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Indein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ze starożytnymi pagodami. W pewnym miejscu stup buddyjskich jest tak dużo, że miejsce to nazywa się “lasem pagod”. (B)</a:t>
            </a:r>
            <a:endParaRPr sz="1200"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2dc46999090_0_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312" r="17664" t="0"/>
          <a:stretch/>
        </p:blipFill>
        <p:spPr>
          <a:xfrm>
            <a:off x="7548668" y="1091372"/>
            <a:ext cx="3929102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dc46999090_0_30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5. DROGA DO KALAW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Podróż po birmańskiej prowincji. Po drodze wizyta w górskiej wiosce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Myinka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, zamieszkiwanej przez mniejszość etniczną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Danu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Większa wysokość (ok. 1500 m n.p.m.) sprawia, że panuje tu przyjemna i rześka pogoda przez cały rok. Postoje na licznych punktach widokowych. Docieramy do wioski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Peinnepin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(plemię Palaung). Będziemy jechać przez tereny uprawne warzyw, herbaty, kawy, pomarańczy.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Zjeżdżamy na niższe obszary, do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Kalaw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- małego górskiego miasteczka, któremu wyjątkowy klimat nadają kolorowe stragany i stare domy. Zakwaterowanie w hotelu w miejscowości Kalaw i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kolejne 4 godziny warsztatów zawodowych, które będą się odbywały do wieczora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(B)</a:t>
            </a:r>
            <a:endParaRPr b="1"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de7cdedb67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7320" r="33677" t="0"/>
          <a:stretch/>
        </p:blipFill>
        <p:spPr>
          <a:xfrm>
            <a:off x="7548668" y="1091372"/>
            <a:ext cx="3929101" cy="53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de7cdedb67_0_0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6. PRZEJAZD DO BAGAN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Wczesnym rankiem podróż do największej atrakcji Mjanmy, legendarnego Bagan.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Czas przejazdu około 5 godzin - w tym czasie odbędzie się następny blok szkoleniowy.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W mijanych miejscowościach zobaczymy życie, które płynie tu tak jak przed wiekami. Ludzie uprawiają ziemię przy pomocy narzędzi, które u nas można znaleźć tylko w skansenach. Plony są wożone w wozach ciągniętych przez woły. Od czasu do czasu widać kontrastujące z biedą zbudowane z przepychem świątynie. Przejażdżka konną bryczką, która pozwoli nam poczuć klimat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starego królestwa Birmy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Zobaczymy świątynie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Dhammayangyi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, robiącą wrażenie swoją monumentalnością i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Sulamani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- piękną i słynącą z bogatych fresków. Podziwianie zachodu słońca na tle tysięcy stożkowatych buddyjskich stup. Nocleg w Bagan. (B)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2de7cdedb67_0_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327" l="21055" r="29944" t="1328"/>
          <a:stretch/>
        </p:blipFill>
        <p:spPr>
          <a:xfrm>
            <a:off x="7548668" y="1091372"/>
            <a:ext cx="3929101" cy="534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de7cdedb67_0_6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7. BAGAN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PL" sz="1200">
                <a:latin typeface="Mina"/>
                <a:ea typeface="Mina"/>
                <a:cs typeface="Mina"/>
                <a:sym typeface="Mina"/>
              </a:rPr>
              <a:t>Bagan 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to kompleks ponad 2000 świątyń pamiętających czasy pierwszych królów Birmy. Jest to niezwykłe i magiczne miejsce. Niespiesznym krokiem zwiedzimy kilka z majestatycznych obiektów. Zobaczymy m.in imponującą 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Ananda Phaya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, z czterema pokrytymi złotem posągami Buddy,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Thatbyinnyu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- najwyższą z pagod, piękną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Htilominlo Phaya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oraz olbrzymią i tajemniczą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Dhamayangyi Phaya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Po południu wsiądziemy na stary birmański statek i udamy się w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rejs po rzece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Ayeyarwaddy.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Wieczorem kolejny blok warsztatów zawodowych, który potrwa  4h, z przerwą na kolację.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(Czas na relaks przy drinku o zachodzie słońca.  Wieczór zakończy kolacja w lokalnej restauracji z pokazem marionetek.) Druga noc w Bagan. (B/D)</a:t>
            </a:r>
            <a:endParaRPr b="1" sz="1200"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de7cdedb67_0_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988" r="50497" t="0"/>
          <a:stretch/>
        </p:blipFill>
        <p:spPr>
          <a:xfrm>
            <a:off x="7548668" y="1091372"/>
            <a:ext cx="3929101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de7cdedb67_0_12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8. PRZEJAZD DO MANDALAY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Drogą prowadzącą przez wiejskie tereny położone wzdłuż rzeki Irrawaddy, wyruszymy w kierunku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Mandalay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W trakcie czterogodzinnej podróży odbędzie się kolejne szkolenie na temat metod wycen nieruchomości.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Zakwaterowanie, a następnie wyjście na zwiedzanie. Odwiedzimy pracownię tzw. złotych liści oraz XVIII wieczną pagodę ze słynnym posągiem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Buddy Mahamuni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Jak głosi podanie, jest to jeden z pięciu posągów wyrzeźbionych podczas życia Mistrza. Miejsce to jest celem pielgrzymek buddystów z całego świata. Pod wieczór dojazd do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Amarapura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i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mostu U Bein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, który jest ponoć najdłuższym tekowym mostem świata. Spacer po moście i podziwianie o zachodzie słońca rozlewisk oraz położonych w oddali świątyń. Nocleg w Mandalay. (B)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2de7cdedb67_0_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235" r="13234" t="0"/>
          <a:stretch/>
        </p:blipFill>
        <p:spPr>
          <a:xfrm>
            <a:off x="7548668" y="1091372"/>
            <a:ext cx="3929102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de7cdedb67_0_18"/>
          <p:cNvSpPr txBox="1"/>
          <p:nvPr>
            <p:ph idx="1" type="body"/>
          </p:nvPr>
        </p:nvSpPr>
        <p:spPr>
          <a:xfrm>
            <a:off x="1471608" y="1594609"/>
            <a:ext cx="4671900" cy="3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9. MANDALAY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Po śniadaniu rejs rzeką Irrawaddy do Mingun. W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Mingun 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podziwiamy niedokończoną pagodę króla Bodawpaya, a także największy bijący dzwon na świecie i pocztówkową, białą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pagodę Hsinbyume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wzorowaną na mitycznej górze Meru. To taki „birmański Tadż Mahal”. Powrót do Mandalay. Po południu kolejne atrakcje - złoty Pałac. Na koniec zobaczymy „Największą Księgę Świata” czyli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Kuthodaw Paya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. Nocleg w Mandalay. </a:t>
            </a:r>
            <a:r>
              <a:rPr b="1"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Wieczorem powrót do hotelu, gdzie odbędą się kolejne 4 godziny warsztatów zawodowych.</a:t>
            </a:r>
            <a:r>
              <a:rPr lang="en-PL" sz="1200">
                <a:solidFill>
                  <a:srgbClr val="212529"/>
                </a:solidFill>
                <a:highlight>
                  <a:srgbClr val="FFFFFF"/>
                </a:highlight>
                <a:latin typeface="Mina"/>
                <a:ea typeface="Mina"/>
                <a:cs typeface="Mina"/>
                <a:sym typeface="Mina"/>
              </a:rPr>
              <a:t> (B)</a:t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DZIEŃ 10. PRZEJAZD DO YANGON</a:t>
            </a:r>
            <a:endParaRPr i="1" sz="1200">
              <a:solidFill>
                <a:srgbClr val="0000FF"/>
              </a:solidFill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L" sz="1200">
                <a:latin typeface="Mina"/>
                <a:ea typeface="Mina"/>
                <a:cs typeface="Mina"/>
                <a:sym typeface="Mina"/>
              </a:rPr>
              <a:t>Przelot z Mandalay z powrotem do Yangon. </a:t>
            </a:r>
            <a:r>
              <a:rPr b="1" lang="en-PL" sz="1200">
                <a:latin typeface="Mina"/>
                <a:ea typeface="Mina"/>
                <a:cs typeface="Mina"/>
                <a:sym typeface="Mina"/>
              </a:rPr>
              <a:t>Zakwaterowanie w hotelu i 6h szkolenia.</a:t>
            </a:r>
            <a:r>
              <a:rPr lang="en-PL" sz="1200">
                <a:latin typeface="Mina"/>
                <a:ea typeface="Mina"/>
                <a:cs typeface="Mina"/>
                <a:sym typeface="Mina"/>
              </a:rPr>
              <a:t> Tego dnia zobaczymy jeszcze część atrakcji, na które nie starczyło czasu w dniu 3. podczas zwiedzania stolicy. Nocleg w Yangon (B)</a:t>
            </a:r>
            <a:endParaRPr sz="1200">
              <a:latin typeface="Mina"/>
              <a:ea typeface="Mina"/>
              <a:cs typeface="Mina"/>
              <a:sym typeface="Min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200">
              <a:latin typeface="Mina"/>
              <a:ea typeface="Mina"/>
              <a:cs typeface="Mina"/>
              <a:sym typeface="Mi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2021-09-24T14:13:08Z</dcterms:created>
  <dc:creator>Anna Jęchorek</dc:creator>
</cp:coreProperties>
</file>